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Bricolage Grotesque Light"/>
      <p:regular r:id="rId21"/>
      <p:bold r:id="rId22"/>
    </p:embeddedFont>
    <p:embeddedFont>
      <p:font typeface="Bricolage Grotesque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j/TUmrIyX3AXIT4SUXyLaZ0wGo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BricolageGrotesqueLight-bold.fntdata"/><Relationship Id="rId21" Type="http://schemas.openxmlformats.org/officeDocument/2006/relationships/font" Target="fonts/BricolageGrotesqueLight-regular.fntdata"/><Relationship Id="rId24" Type="http://schemas.openxmlformats.org/officeDocument/2006/relationships/font" Target="fonts/BricolageGrotesque-bold.fntdata"/><Relationship Id="rId23" Type="http://schemas.openxmlformats.org/officeDocument/2006/relationships/font" Target="fonts/BricolageGrotesque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d9a63024d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d9a63024d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2d9a63024d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dd23bd6041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2dd23bd6041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d9a63024d3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2d9a63024d3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28.png"/><Relationship Id="rId5" Type="http://schemas.openxmlformats.org/officeDocument/2006/relationships/image" Target="../media/image18.png"/><Relationship Id="rId6" Type="http://schemas.openxmlformats.org/officeDocument/2006/relationships/image" Target="../media/image2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3.jpg"/><Relationship Id="rId5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jpg"/><Relationship Id="rId4" Type="http://schemas.openxmlformats.org/officeDocument/2006/relationships/image" Target="../media/image26.jpg"/><Relationship Id="rId5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Relationship Id="rId5" Type="http://schemas.openxmlformats.org/officeDocument/2006/relationships/image" Target="../media/image3.png"/><Relationship Id="rId6" Type="http://schemas.openxmlformats.org/officeDocument/2006/relationships/image" Target="../media/image20.png"/><Relationship Id="rId7" Type="http://schemas.openxmlformats.org/officeDocument/2006/relationships/image" Target="../media/image32.png"/><Relationship Id="rId8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jpg"/><Relationship Id="rId4" Type="http://schemas.openxmlformats.org/officeDocument/2006/relationships/image" Target="../media/image1.png"/><Relationship Id="rId5" Type="http://schemas.openxmlformats.org/officeDocument/2006/relationships/hyperlink" Target="https://contayperezips.com.c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jpg"/><Relationship Id="rId4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5.jpg"/><Relationship Id="rId6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jpg"/><Relationship Id="rId4" Type="http://schemas.openxmlformats.org/officeDocument/2006/relationships/image" Target="../media/image3.png"/><Relationship Id="rId5" Type="http://schemas.openxmlformats.org/officeDocument/2006/relationships/image" Target="../media/image20.png"/><Relationship Id="rId6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Relationship Id="rId4" Type="http://schemas.openxmlformats.org/officeDocument/2006/relationships/image" Target="../media/image28.png"/><Relationship Id="rId5" Type="http://schemas.openxmlformats.org/officeDocument/2006/relationships/image" Target="../media/image18.png"/><Relationship Id="rId6" Type="http://schemas.openxmlformats.org/officeDocument/2006/relationships/image" Target="../media/image2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28.png"/><Relationship Id="rId5" Type="http://schemas.openxmlformats.org/officeDocument/2006/relationships/image" Target="../media/image18.png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-3600" y="0"/>
            <a:ext cx="18295218" cy="10284947"/>
          </a:xfrm>
          <a:custGeom>
            <a:rect b="b" l="l" r="r" t="t"/>
            <a:pathLst>
              <a:path extrusionOk="0" h="13993125" w="18114077">
                <a:moveTo>
                  <a:pt x="0" y="0"/>
                </a:moveTo>
                <a:lnTo>
                  <a:pt x="18114077" y="0"/>
                </a:lnTo>
                <a:lnTo>
                  <a:pt x="18114077" y="13993125"/>
                </a:lnTo>
                <a:lnTo>
                  <a:pt x="0" y="13993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9" name="Google Shape;89;p1"/>
          <p:cNvGrpSpPr/>
          <p:nvPr/>
        </p:nvGrpSpPr>
        <p:grpSpPr>
          <a:xfrm>
            <a:off x="2793930" y="1429974"/>
            <a:ext cx="12700139" cy="7282392"/>
            <a:chOff x="0" y="-38100"/>
            <a:chExt cx="3344893" cy="1917996"/>
          </a:xfrm>
        </p:grpSpPr>
        <p:sp>
          <p:nvSpPr>
            <p:cNvPr id="90" name="Google Shape;90;p1"/>
            <p:cNvSpPr/>
            <p:nvPr/>
          </p:nvSpPr>
          <p:spPr>
            <a:xfrm>
              <a:off x="0" y="0"/>
              <a:ext cx="3344893" cy="1879896"/>
            </a:xfrm>
            <a:custGeom>
              <a:rect b="b" l="l" r="r" t="t"/>
              <a:pathLst>
                <a:path extrusionOk="0" h="1879896" w="3344893">
                  <a:moveTo>
                    <a:pt x="60959" y="0"/>
                  </a:moveTo>
                  <a:lnTo>
                    <a:pt x="3283933" y="0"/>
                  </a:lnTo>
                  <a:cubicBezTo>
                    <a:pt x="3300101" y="0"/>
                    <a:pt x="3315606" y="6422"/>
                    <a:pt x="3327038" y="17855"/>
                  </a:cubicBezTo>
                  <a:cubicBezTo>
                    <a:pt x="3338470" y="29287"/>
                    <a:pt x="3344893" y="44792"/>
                    <a:pt x="3344893" y="60959"/>
                  </a:cubicBezTo>
                  <a:lnTo>
                    <a:pt x="3344893" y="1818937"/>
                  </a:lnTo>
                  <a:cubicBezTo>
                    <a:pt x="3344893" y="1835104"/>
                    <a:pt x="3338470" y="1850610"/>
                    <a:pt x="3327038" y="1862042"/>
                  </a:cubicBezTo>
                  <a:cubicBezTo>
                    <a:pt x="3315606" y="1873474"/>
                    <a:pt x="3300101" y="1879896"/>
                    <a:pt x="3283933" y="1879896"/>
                  </a:cubicBezTo>
                  <a:lnTo>
                    <a:pt x="60959" y="1879896"/>
                  </a:lnTo>
                  <a:cubicBezTo>
                    <a:pt x="44792" y="1879896"/>
                    <a:pt x="29287" y="1873474"/>
                    <a:pt x="17855" y="1862042"/>
                  </a:cubicBezTo>
                  <a:cubicBezTo>
                    <a:pt x="6422" y="1850610"/>
                    <a:pt x="0" y="1835104"/>
                    <a:pt x="0" y="1818937"/>
                  </a:cubicBezTo>
                  <a:lnTo>
                    <a:pt x="0" y="60959"/>
                  </a:lnTo>
                  <a:cubicBezTo>
                    <a:pt x="0" y="44792"/>
                    <a:pt x="6422" y="29287"/>
                    <a:pt x="17855" y="17855"/>
                  </a:cubicBezTo>
                  <a:cubicBezTo>
                    <a:pt x="29287" y="6422"/>
                    <a:pt x="44792" y="0"/>
                    <a:pt x="60959" y="0"/>
                  </a:cubicBezTo>
                  <a:close/>
                </a:path>
              </a:pathLst>
            </a:custGeom>
            <a:solidFill>
              <a:srgbClr val="386896">
                <a:alpha val="7176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"/>
            <p:cNvSpPr txBox="1"/>
            <p:nvPr/>
          </p:nvSpPr>
          <p:spPr>
            <a:xfrm>
              <a:off x="0" y="-38100"/>
              <a:ext cx="3344893" cy="191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1"/>
          <p:cNvSpPr/>
          <p:nvPr/>
        </p:nvSpPr>
        <p:spPr>
          <a:xfrm>
            <a:off x="6629400" y="1842318"/>
            <a:ext cx="5410200" cy="2234382"/>
          </a:xfrm>
          <a:custGeom>
            <a:rect b="b" l="l" r="r" t="t"/>
            <a:pathLst>
              <a:path extrusionOk="0" h="2685540" w="4291707">
                <a:moveTo>
                  <a:pt x="0" y="0"/>
                </a:moveTo>
                <a:lnTo>
                  <a:pt x="4291707" y="0"/>
                </a:lnTo>
                <a:lnTo>
                  <a:pt x="4291707" y="2685540"/>
                </a:lnTo>
                <a:lnTo>
                  <a:pt x="0" y="2685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 txBox="1"/>
          <p:nvPr/>
        </p:nvSpPr>
        <p:spPr>
          <a:xfrm>
            <a:off x="4419600" y="4792893"/>
            <a:ext cx="9101858" cy="19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699" u="none" cap="none" strike="noStrike">
                <a:solidFill>
                  <a:srgbClr val="FFFFFF"/>
                </a:solidFill>
                <a:latin typeface="Bricolage Grotesque Light"/>
                <a:ea typeface="Bricolage Grotesque Light"/>
                <a:cs typeface="Bricolage Grotesque Light"/>
                <a:sym typeface="Bricolage Grotesque Light"/>
              </a:rPr>
              <a:t>POLÍTICA DE PARTICIPACIÓN SOCIAL EN SALUD–PPSS</a:t>
            </a:r>
            <a:endParaRPr/>
          </a:p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99" u="none" cap="none" strike="noStrike">
              <a:solidFill>
                <a:srgbClr val="FFFFFF"/>
              </a:solidFill>
              <a:latin typeface="Bricolage Grotesque Light"/>
              <a:ea typeface="Bricolage Grotesque Light"/>
              <a:cs typeface="Bricolage Grotesque Light"/>
              <a:sym typeface="Bricolage Grotesque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6896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"/>
          <p:cNvSpPr/>
          <p:nvPr/>
        </p:nvSpPr>
        <p:spPr>
          <a:xfrm>
            <a:off x="16696325" y="529415"/>
            <a:ext cx="1316450" cy="1188096"/>
          </a:xfrm>
          <a:custGeom>
            <a:rect b="b" l="l" r="r" t="t"/>
            <a:pathLst>
              <a:path extrusionOk="0" h="1188096" w="1316450">
                <a:moveTo>
                  <a:pt x="0" y="0"/>
                </a:moveTo>
                <a:lnTo>
                  <a:pt x="1316451" y="0"/>
                </a:lnTo>
                <a:lnTo>
                  <a:pt x="1316451" y="1188096"/>
                </a:lnTo>
                <a:lnTo>
                  <a:pt x="0" y="11880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7" name="Google Shape;177;p8"/>
          <p:cNvGrpSpPr/>
          <p:nvPr/>
        </p:nvGrpSpPr>
        <p:grpSpPr>
          <a:xfrm>
            <a:off x="933450" y="622708"/>
            <a:ext cx="678634" cy="678634"/>
            <a:chOff x="1" y="1"/>
            <a:chExt cx="904845" cy="904845"/>
          </a:xfrm>
        </p:grpSpPr>
        <p:sp>
          <p:nvSpPr>
            <p:cNvPr id="178" name="Google Shape;178;p8"/>
            <p:cNvSpPr/>
            <p:nvPr/>
          </p:nvSpPr>
          <p:spPr>
            <a:xfrm rot="8100000">
              <a:off x="132512" y="132512"/>
              <a:ext cx="639822" cy="639822"/>
            </a:xfrm>
            <a:custGeom>
              <a:rect b="b" l="l" r="r" t="t"/>
              <a:pathLst>
                <a:path extrusionOk="0" h="639822" w="639822">
                  <a:moveTo>
                    <a:pt x="0" y="0"/>
                  </a:moveTo>
                  <a:lnTo>
                    <a:pt x="639822" y="0"/>
                  </a:lnTo>
                  <a:lnTo>
                    <a:pt x="639822" y="639822"/>
                  </a:lnTo>
                  <a:lnTo>
                    <a:pt x="0" y="63982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9" name="Google Shape;179;p8"/>
            <p:cNvSpPr/>
            <p:nvPr/>
          </p:nvSpPr>
          <p:spPr>
            <a:xfrm>
              <a:off x="237172" y="237172"/>
              <a:ext cx="430501" cy="430501"/>
            </a:xfrm>
            <a:custGeom>
              <a:rect b="b" l="l" r="r" t="t"/>
              <a:pathLst>
                <a:path extrusionOk="0" h="430501" w="430501">
                  <a:moveTo>
                    <a:pt x="0" y="0"/>
                  </a:moveTo>
                  <a:lnTo>
                    <a:pt x="430501" y="0"/>
                  </a:lnTo>
                  <a:lnTo>
                    <a:pt x="430501" y="430501"/>
                  </a:lnTo>
                  <a:lnTo>
                    <a:pt x="0" y="430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80" name="Google Shape;180;p8"/>
          <p:cNvSpPr txBox="1"/>
          <p:nvPr/>
        </p:nvSpPr>
        <p:spPr>
          <a:xfrm>
            <a:off x="1434205" y="441930"/>
            <a:ext cx="1511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1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METAS DE LA UCV CONTA Y </a:t>
            </a:r>
            <a:r>
              <a:rPr lang="es-MX" sz="6000">
                <a:solidFill>
                  <a:schemeClr val="lt1"/>
                </a:solidFill>
              </a:rPr>
              <a:t>PÉREZ</a:t>
            </a:r>
            <a:endParaRPr b="0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685800" y="2380720"/>
            <a:ext cx="9360600" cy="81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RECURSO HUMANO ASIGNADO PARA EL FOMENTO Y LA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GESTIÓN</a:t>
            </a:r>
            <a:r>
              <a:rPr b="0" i="0" lang="es-MX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LOS PROCESOS DE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PARTICIPACIÓN</a:t>
            </a:r>
            <a:r>
              <a:rPr b="0" i="0" lang="es-MX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SOCIAL EN SALUD EN LA UNIDAD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SOCIALIZAR AL PERSONAL DE LA UNIDAD CARDIOVASCULAR CONTA Y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PÉREZ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EL PPS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DISEÑAR E IMPLEMENTAR  ESTRATEGIA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PEDAGÓGICA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PARA LA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FORMACIÓN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PPS PARA LOS TRABAJADORES DE LA UNIDAD CARDIOVASCULAR CONTA Y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PÉREZ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CREAR ACTIVIDAD EDUCATIVA PARA 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FORMACIÓN</a:t>
            </a:r>
            <a:r>
              <a:rPr lang="es-MX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PPS A LA COMUNIDAD EN GENERAL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l grupo (Educación Comunitaria) | Quizizz" id="182" name="Google Shape;18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20400" y="3086100"/>
            <a:ext cx="6443202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/>
          <p:nvPr/>
        </p:nvSpPr>
        <p:spPr>
          <a:xfrm flipH="1" rot="10800000">
            <a:off x="0" y="-2"/>
            <a:ext cx="18287999" cy="10287001"/>
          </a:xfrm>
          <a:custGeom>
            <a:rect b="b" l="l" r="r" t="t"/>
            <a:pathLst>
              <a:path extrusionOk="0" h="19503499" w="18090171">
                <a:moveTo>
                  <a:pt x="0" y="19503499"/>
                </a:moveTo>
                <a:lnTo>
                  <a:pt x="18090171" y="19503499"/>
                </a:lnTo>
                <a:lnTo>
                  <a:pt x="18090171" y="0"/>
                </a:lnTo>
                <a:lnTo>
                  <a:pt x="0" y="0"/>
                </a:lnTo>
                <a:lnTo>
                  <a:pt x="0" y="1950349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36" l="0" r="0" t="-10836"/>
            </a:stretch>
          </a:blipFill>
          <a:ln>
            <a:noFill/>
          </a:ln>
        </p:spPr>
      </p:sp>
      <p:sp>
        <p:nvSpPr>
          <p:cNvPr id="188" name="Google Shape;188;p9"/>
          <p:cNvSpPr txBox="1"/>
          <p:nvPr/>
        </p:nvSpPr>
        <p:spPr>
          <a:xfrm>
            <a:off x="5791200" y="2081121"/>
            <a:ext cx="12039600" cy="61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CREAR UNA ESTRATEGIA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PEDAGÓGICA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PERMANENTE EN SALUD PARA CUALIFICAR A LOS CIUDADANOS EN LOS PROCESOS DE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PARTICIPACIÓN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EN LOS TEMAS DE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INTERÉS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 SALUD Y EN EL DERECHO A LA SALUD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ESTABLECER LOS INCENTIVOS QUE PROPICIEN LA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PARTICIPACIÓN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SOCIAL Y COMUNITARIA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DEFINICIÓN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ESTRATEGIA DE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INFORMACIÓN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COMUNICACIÓN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QUE INVOLUCRA LA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PARTICIPACIÓN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ASOCIACIÓN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USUARIOS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ASOCIACIÓN</a:t>
            </a:r>
            <a:r>
              <a:rPr lang="es-MX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USUARIOS CONSTITUIDA Y FUNCIONANDO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articipación Ciudadana: ¿Qué es y cuáles son sus características? -" id="189" name="Google Shape;18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2324100"/>
            <a:ext cx="4692238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PS e IMAS impulsan plan piloto de participación comunitaria ante la  pandemia - OPS/OMS | Organización Panamericana de la Salud" id="190" name="Google Shape;19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19201" y="5372100"/>
            <a:ext cx="4114800" cy="224689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 txBox="1"/>
          <p:nvPr/>
        </p:nvSpPr>
        <p:spPr>
          <a:xfrm>
            <a:off x="2743200" y="461360"/>
            <a:ext cx="11201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METAS DE LA UCV CONTA Y </a:t>
            </a:r>
            <a:r>
              <a:rPr lang="es-MX" sz="4400">
                <a:solidFill>
                  <a:schemeClr val="lt1"/>
                </a:solidFill>
              </a:rPr>
              <a:t>PÉREZ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"/>
          <p:cNvSpPr/>
          <p:nvPr/>
        </p:nvSpPr>
        <p:spPr>
          <a:xfrm flipH="1">
            <a:off x="0" y="-35502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8515" l="0" r="0" t="0"/>
            </a:stretch>
          </a:blipFill>
          <a:ln>
            <a:noFill/>
          </a:ln>
        </p:spPr>
      </p:sp>
      <p:sp>
        <p:nvSpPr>
          <p:cNvPr id="197" name="Google Shape;197;p10"/>
          <p:cNvSpPr txBox="1"/>
          <p:nvPr/>
        </p:nvSpPr>
        <p:spPr>
          <a:xfrm>
            <a:off x="1219200" y="1866900"/>
            <a:ext cx="8610600" cy="69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DE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CAPACITACIÓN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ANUAL CONCERTADO CON LA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ASOCIACIÓN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USUARIOS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ESTRATEGIA DE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INFORMACIÓN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COMUNICACIÓN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DEFINIDA PARA PROMOVER LA CULTURA DE BIENESTAR Y SALUD EN LA COMUNIDAD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AMPLIAR CANALES DE COMUNICACIÓN POR PARTE DE LA IPS PARA QUE LOS USUARIOS  PUEDAN ACCEDER A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INFORMACIÓN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INTERÉS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IMPLEMENTAR ESTRATEGIAS COMUNICATIVAS Y PROCESOS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PEDAGÓGICOS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GARANTICEN EL </a:t>
            </a: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DIÁLOGO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misiones de Participación Comunitaria | IECM" id="198" name="Google Shape;19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27185" y="1714500"/>
            <a:ext cx="646343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tos de la participación ciudadana en épocas de virtualidad - Derecho del  Medio Ambiente" id="199" name="Google Shape;19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18567" y="5448300"/>
            <a:ext cx="6150233" cy="370290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0"/>
          <p:cNvSpPr txBox="1"/>
          <p:nvPr/>
        </p:nvSpPr>
        <p:spPr>
          <a:xfrm>
            <a:off x="2944683" y="316430"/>
            <a:ext cx="11049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METAS DE LA UCV CONTA Y </a:t>
            </a:r>
            <a:r>
              <a:rPr lang="es-MX" sz="4400">
                <a:solidFill>
                  <a:schemeClr val="dk1"/>
                </a:solidFill>
              </a:rPr>
              <a:t>PÉREZ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3F3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11"/>
          <p:cNvGrpSpPr/>
          <p:nvPr/>
        </p:nvGrpSpPr>
        <p:grpSpPr>
          <a:xfrm>
            <a:off x="152400" y="-239869"/>
            <a:ext cx="15516414" cy="4990889"/>
            <a:chOff x="0" y="-38100"/>
            <a:chExt cx="4086628" cy="1314473"/>
          </a:xfrm>
        </p:grpSpPr>
        <p:sp>
          <p:nvSpPr>
            <p:cNvPr id="207" name="Google Shape;207;p11"/>
            <p:cNvSpPr/>
            <p:nvPr/>
          </p:nvSpPr>
          <p:spPr>
            <a:xfrm>
              <a:off x="0" y="0"/>
              <a:ext cx="4086628" cy="1276373"/>
            </a:xfrm>
            <a:custGeom>
              <a:rect b="b" l="l" r="r" t="t"/>
              <a:pathLst>
                <a:path extrusionOk="0" h="1276373" w="4086628">
                  <a:moveTo>
                    <a:pt x="23950" y="0"/>
                  </a:moveTo>
                  <a:lnTo>
                    <a:pt x="4062678" y="0"/>
                  </a:lnTo>
                  <a:cubicBezTo>
                    <a:pt x="4075905" y="0"/>
                    <a:pt x="4086628" y="10723"/>
                    <a:pt x="4086628" y="23950"/>
                  </a:cubicBezTo>
                  <a:lnTo>
                    <a:pt x="4086628" y="1252423"/>
                  </a:lnTo>
                  <a:cubicBezTo>
                    <a:pt x="4086628" y="1258775"/>
                    <a:pt x="4084105" y="1264867"/>
                    <a:pt x="4079613" y="1269358"/>
                  </a:cubicBezTo>
                  <a:cubicBezTo>
                    <a:pt x="4075121" y="1273849"/>
                    <a:pt x="4069030" y="1276373"/>
                    <a:pt x="4062678" y="1276373"/>
                  </a:cubicBezTo>
                  <a:lnTo>
                    <a:pt x="23950" y="1276373"/>
                  </a:lnTo>
                  <a:cubicBezTo>
                    <a:pt x="10723" y="1276373"/>
                    <a:pt x="0" y="1265650"/>
                    <a:pt x="0" y="1252423"/>
                  </a:cubicBezTo>
                  <a:lnTo>
                    <a:pt x="0" y="23950"/>
                  </a:lnTo>
                  <a:cubicBezTo>
                    <a:pt x="0" y="17598"/>
                    <a:pt x="2523" y="11506"/>
                    <a:pt x="7015" y="7015"/>
                  </a:cubicBezTo>
                  <a:cubicBezTo>
                    <a:pt x="11506" y="2523"/>
                    <a:pt x="17598" y="0"/>
                    <a:pt x="23950" y="0"/>
                  </a:cubicBezTo>
                  <a:close/>
                </a:path>
              </a:pathLst>
            </a:custGeom>
            <a:solidFill>
              <a:srgbClr val="ED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1"/>
            <p:cNvSpPr txBox="1"/>
            <p:nvPr/>
          </p:nvSpPr>
          <p:spPr>
            <a:xfrm>
              <a:off x="0" y="-38100"/>
              <a:ext cx="4086628" cy="13144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11"/>
          <p:cNvSpPr/>
          <p:nvPr/>
        </p:nvSpPr>
        <p:spPr>
          <a:xfrm>
            <a:off x="8624357" y="6408474"/>
            <a:ext cx="1039286" cy="1017201"/>
          </a:xfrm>
          <a:custGeom>
            <a:rect b="b" l="l" r="r" t="t"/>
            <a:pathLst>
              <a:path extrusionOk="0" h="1017201" w="1039286">
                <a:moveTo>
                  <a:pt x="0" y="0"/>
                </a:moveTo>
                <a:lnTo>
                  <a:pt x="1039286" y="0"/>
                </a:lnTo>
                <a:lnTo>
                  <a:pt x="1039286" y="1017201"/>
                </a:lnTo>
                <a:lnTo>
                  <a:pt x="0" y="1017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11"/>
          <p:cNvSpPr/>
          <p:nvPr/>
        </p:nvSpPr>
        <p:spPr>
          <a:xfrm>
            <a:off x="3212060" y="6394661"/>
            <a:ext cx="1111695" cy="1017201"/>
          </a:xfrm>
          <a:custGeom>
            <a:rect b="b" l="l" r="r" t="t"/>
            <a:pathLst>
              <a:path extrusionOk="0" h="1017201" w="1111695">
                <a:moveTo>
                  <a:pt x="0" y="0"/>
                </a:moveTo>
                <a:lnTo>
                  <a:pt x="1111695" y="0"/>
                </a:lnTo>
                <a:lnTo>
                  <a:pt x="1111695" y="1017201"/>
                </a:lnTo>
                <a:lnTo>
                  <a:pt x="0" y="1017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11" name="Google Shape;211;p11"/>
          <p:cNvGrpSpPr/>
          <p:nvPr/>
        </p:nvGrpSpPr>
        <p:grpSpPr>
          <a:xfrm>
            <a:off x="933450" y="622708"/>
            <a:ext cx="678634" cy="678634"/>
            <a:chOff x="1" y="1"/>
            <a:chExt cx="904845" cy="904845"/>
          </a:xfrm>
        </p:grpSpPr>
        <p:sp>
          <p:nvSpPr>
            <p:cNvPr id="212" name="Google Shape;212;p11"/>
            <p:cNvSpPr/>
            <p:nvPr/>
          </p:nvSpPr>
          <p:spPr>
            <a:xfrm rot="8100000">
              <a:off x="132512" y="132512"/>
              <a:ext cx="639822" cy="639822"/>
            </a:xfrm>
            <a:custGeom>
              <a:rect b="b" l="l" r="r" t="t"/>
              <a:pathLst>
                <a:path extrusionOk="0" h="639822" w="639822">
                  <a:moveTo>
                    <a:pt x="0" y="0"/>
                  </a:moveTo>
                  <a:lnTo>
                    <a:pt x="639822" y="0"/>
                  </a:lnTo>
                  <a:lnTo>
                    <a:pt x="639822" y="639822"/>
                  </a:lnTo>
                  <a:lnTo>
                    <a:pt x="0" y="63982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3" name="Google Shape;213;p11"/>
            <p:cNvSpPr/>
            <p:nvPr/>
          </p:nvSpPr>
          <p:spPr>
            <a:xfrm>
              <a:off x="237172" y="237172"/>
              <a:ext cx="430501" cy="430501"/>
            </a:xfrm>
            <a:custGeom>
              <a:rect b="b" l="l" r="r" t="t"/>
              <a:pathLst>
                <a:path extrusionOk="0" h="430501" w="430501">
                  <a:moveTo>
                    <a:pt x="0" y="0"/>
                  </a:moveTo>
                  <a:lnTo>
                    <a:pt x="430501" y="0"/>
                  </a:lnTo>
                  <a:lnTo>
                    <a:pt x="430501" y="430501"/>
                  </a:lnTo>
                  <a:lnTo>
                    <a:pt x="0" y="430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14" name="Google Shape;214;p11"/>
          <p:cNvSpPr txBox="1"/>
          <p:nvPr/>
        </p:nvSpPr>
        <p:spPr>
          <a:xfrm>
            <a:off x="1877882" y="7698353"/>
            <a:ext cx="4046700" cy="11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CAMPAÑA DE </a:t>
            </a:r>
            <a:r>
              <a:rPr lang="es-MX" sz="3299"/>
              <a:t>PREVENCIÓN</a:t>
            </a:r>
            <a:r>
              <a:rPr lang="es-MX" sz="32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15" name="Google Shape;215;p11"/>
          <p:cNvSpPr txBox="1"/>
          <p:nvPr/>
        </p:nvSpPr>
        <p:spPr>
          <a:xfrm>
            <a:off x="7187341" y="7470455"/>
            <a:ext cx="4046587" cy="1456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 DE SALUD CARDIOVASCULAR</a:t>
            </a:r>
            <a:endParaRPr/>
          </a:p>
        </p:txBody>
      </p:sp>
      <p:sp>
        <p:nvSpPr>
          <p:cNvPr id="216" name="Google Shape;216;p11"/>
          <p:cNvSpPr txBox="1"/>
          <p:nvPr/>
        </p:nvSpPr>
        <p:spPr>
          <a:xfrm>
            <a:off x="12496800" y="7450860"/>
            <a:ext cx="4046587" cy="1456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BRIGADAS MÉDICAS COMUNITARIAS</a:t>
            </a:r>
            <a:endParaRPr/>
          </a:p>
        </p:txBody>
      </p:sp>
      <p:sp>
        <p:nvSpPr>
          <p:cNvPr id="217" name="Google Shape;217;p11"/>
          <p:cNvSpPr/>
          <p:nvPr/>
        </p:nvSpPr>
        <p:spPr>
          <a:xfrm>
            <a:off x="13964245" y="6101063"/>
            <a:ext cx="1111695" cy="1017201"/>
          </a:xfrm>
          <a:custGeom>
            <a:rect b="b" l="l" r="r" t="t"/>
            <a:pathLst>
              <a:path extrusionOk="0" h="1017201" w="1111695">
                <a:moveTo>
                  <a:pt x="0" y="0"/>
                </a:moveTo>
                <a:lnTo>
                  <a:pt x="1111695" y="0"/>
                </a:lnTo>
                <a:lnTo>
                  <a:pt x="1111695" y="1017201"/>
                </a:lnTo>
                <a:lnTo>
                  <a:pt x="0" y="1017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1"/>
          <p:cNvSpPr/>
          <p:nvPr/>
        </p:nvSpPr>
        <p:spPr>
          <a:xfrm>
            <a:off x="9058234" y="6118131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04761" y="539769"/>
            <a:ext cx="5616187" cy="472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16937" y="598965"/>
            <a:ext cx="3570608" cy="462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623157" y="1242108"/>
            <a:ext cx="3045657" cy="406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d9a63024d3_0_0"/>
          <p:cNvSpPr/>
          <p:nvPr/>
        </p:nvSpPr>
        <p:spPr>
          <a:xfrm flipH="1" rot="10800000">
            <a:off x="0" y="-1097"/>
            <a:ext cx="18271073" cy="10288096"/>
          </a:xfrm>
          <a:custGeom>
            <a:rect b="b" l="l" r="r" t="t"/>
            <a:pathLst>
              <a:path extrusionOk="0" h="19503499" w="18090171">
                <a:moveTo>
                  <a:pt x="0" y="19503499"/>
                </a:moveTo>
                <a:lnTo>
                  <a:pt x="18090171" y="19503499"/>
                </a:lnTo>
                <a:lnTo>
                  <a:pt x="18090171" y="0"/>
                </a:lnTo>
                <a:lnTo>
                  <a:pt x="0" y="0"/>
                </a:lnTo>
                <a:lnTo>
                  <a:pt x="0" y="1950349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39" l="0" r="0" t="-10839"/>
            </a:stretch>
          </a:blipFill>
          <a:ln>
            <a:noFill/>
          </a:ln>
        </p:spPr>
      </p:sp>
      <p:pic>
        <p:nvPicPr>
          <p:cNvPr id="228" name="Google Shape;228;g2d9a63024d3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575" y="138738"/>
            <a:ext cx="10009526" cy="1000952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2d9a63024d3_0_0"/>
          <p:cNvSpPr txBox="1"/>
          <p:nvPr/>
        </p:nvSpPr>
        <p:spPr>
          <a:xfrm>
            <a:off x="11720175" y="3712650"/>
            <a:ext cx="5007900" cy="18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FAVOR INGRESAR AL CUESTIONARIO</a:t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109" l="0" r="0" t="-9108"/>
            </a:stretch>
          </a:blipFill>
          <a:ln>
            <a:noFill/>
          </a:ln>
        </p:spPr>
      </p:sp>
      <p:grpSp>
        <p:nvGrpSpPr>
          <p:cNvPr id="235" name="Google Shape;235;p12"/>
          <p:cNvGrpSpPr/>
          <p:nvPr/>
        </p:nvGrpSpPr>
        <p:grpSpPr>
          <a:xfrm>
            <a:off x="2793930" y="1429974"/>
            <a:ext cx="12700139" cy="7282392"/>
            <a:chOff x="0" y="-38100"/>
            <a:chExt cx="3344893" cy="1917996"/>
          </a:xfrm>
        </p:grpSpPr>
        <p:sp>
          <p:nvSpPr>
            <p:cNvPr id="236" name="Google Shape;236;p12"/>
            <p:cNvSpPr/>
            <p:nvPr/>
          </p:nvSpPr>
          <p:spPr>
            <a:xfrm>
              <a:off x="0" y="0"/>
              <a:ext cx="3344893" cy="1879896"/>
            </a:xfrm>
            <a:custGeom>
              <a:rect b="b" l="l" r="r" t="t"/>
              <a:pathLst>
                <a:path extrusionOk="0" h="1879896" w="3344893">
                  <a:moveTo>
                    <a:pt x="60959" y="0"/>
                  </a:moveTo>
                  <a:lnTo>
                    <a:pt x="3283933" y="0"/>
                  </a:lnTo>
                  <a:cubicBezTo>
                    <a:pt x="3300101" y="0"/>
                    <a:pt x="3315606" y="6422"/>
                    <a:pt x="3327038" y="17855"/>
                  </a:cubicBezTo>
                  <a:cubicBezTo>
                    <a:pt x="3338470" y="29287"/>
                    <a:pt x="3344893" y="44792"/>
                    <a:pt x="3344893" y="60959"/>
                  </a:cubicBezTo>
                  <a:lnTo>
                    <a:pt x="3344893" y="1818937"/>
                  </a:lnTo>
                  <a:cubicBezTo>
                    <a:pt x="3344893" y="1835104"/>
                    <a:pt x="3338470" y="1850610"/>
                    <a:pt x="3327038" y="1862042"/>
                  </a:cubicBezTo>
                  <a:cubicBezTo>
                    <a:pt x="3315606" y="1873474"/>
                    <a:pt x="3300101" y="1879896"/>
                    <a:pt x="3283933" y="1879896"/>
                  </a:cubicBezTo>
                  <a:lnTo>
                    <a:pt x="60959" y="1879896"/>
                  </a:lnTo>
                  <a:cubicBezTo>
                    <a:pt x="44792" y="1879896"/>
                    <a:pt x="29287" y="1873474"/>
                    <a:pt x="17855" y="1862042"/>
                  </a:cubicBezTo>
                  <a:cubicBezTo>
                    <a:pt x="6422" y="1850610"/>
                    <a:pt x="0" y="1835104"/>
                    <a:pt x="0" y="1818937"/>
                  </a:cubicBezTo>
                  <a:lnTo>
                    <a:pt x="0" y="60959"/>
                  </a:lnTo>
                  <a:cubicBezTo>
                    <a:pt x="0" y="44792"/>
                    <a:pt x="6422" y="29287"/>
                    <a:pt x="17855" y="17855"/>
                  </a:cubicBezTo>
                  <a:cubicBezTo>
                    <a:pt x="29287" y="6422"/>
                    <a:pt x="44792" y="0"/>
                    <a:pt x="60959" y="0"/>
                  </a:cubicBezTo>
                  <a:close/>
                </a:path>
              </a:pathLst>
            </a:custGeom>
            <a:solidFill>
              <a:srgbClr val="386896">
                <a:alpha val="7176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2"/>
            <p:cNvSpPr txBox="1"/>
            <p:nvPr/>
          </p:nvSpPr>
          <p:spPr>
            <a:xfrm>
              <a:off x="0" y="-38100"/>
              <a:ext cx="3344893" cy="191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2"/>
          <p:cNvSpPr/>
          <p:nvPr/>
        </p:nvSpPr>
        <p:spPr>
          <a:xfrm>
            <a:off x="8043596" y="3381831"/>
            <a:ext cx="2200808" cy="1377158"/>
          </a:xfrm>
          <a:custGeom>
            <a:rect b="b" l="l" r="r" t="t"/>
            <a:pathLst>
              <a:path extrusionOk="0" h="1377158" w="2200808">
                <a:moveTo>
                  <a:pt x="0" y="0"/>
                </a:moveTo>
                <a:lnTo>
                  <a:pt x="2200808" y="0"/>
                </a:lnTo>
                <a:lnTo>
                  <a:pt x="2200808" y="1377158"/>
                </a:lnTo>
                <a:lnTo>
                  <a:pt x="0" y="13771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12"/>
          <p:cNvSpPr txBox="1"/>
          <p:nvPr/>
        </p:nvSpPr>
        <p:spPr>
          <a:xfrm>
            <a:off x="4144701" y="5311439"/>
            <a:ext cx="9998598" cy="1201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1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/>
          </a:p>
        </p:txBody>
      </p:sp>
      <p:sp>
        <p:nvSpPr>
          <p:cNvPr id="240" name="Google Shape;240;p12"/>
          <p:cNvSpPr txBox="1"/>
          <p:nvPr/>
        </p:nvSpPr>
        <p:spPr>
          <a:xfrm>
            <a:off x="4593071" y="6995093"/>
            <a:ext cx="9101858" cy="455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699" u="sng">
                <a:solidFill>
                  <a:srgbClr val="FFFFFF"/>
                </a:solidFill>
                <a:latin typeface="Bricolage Grotesque Light"/>
                <a:ea typeface="Bricolage Grotesque Light"/>
                <a:cs typeface="Bricolage Grotesque Light"/>
                <a:sym typeface="Bricolage Grotesque Ligh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www.contayperezips.</a:t>
            </a:r>
            <a:r>
              <a:rPr lang="es-MX" sz="26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com.co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dd23bd6041_1_0"/>
          <p:cNvSpPr/>
          <p:nvPr/>
        </p:nvSpPr>
        <p:spPr>
          <a:xfrm>
            <a:off x="173923" y="-87275"/>
            <a:ext cx="18114077" cy="13993125"/>
          </a:xfrm>
          <a:custGeom>
            <a:rect b="b" l="l" r="r" t="t"/>
            <a:pathLst>
              <a:path extrusionOk="0" h="13993125" w="18114077">
                <a:moveTo>
                  <a:pt x="0" y="0"/>
                </a:moveTo>
                <a:lnTo>
                  <a:pt x="18114077" y="0"/>
                </a:lnTo>
                <a:lnTo>
                  <a:pt x="18114077" y="13993125"/>
                </a:lnTo>
                <a:lnTo>
                  <a:pt x="0" y="13993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9" name="Google Shape;99;g2dd23bd6041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000" y="237550"/>
            <a:ext cx="9811901" cy="981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dd23bd6041_1_0"/>
          <p:cNvSpPr txBox="1"/>
          <p:nvPr/>
        </p:nvSpPr>
        <p:spPr>
          <a:xfrm>
            <a:off x="11738275" y="3180000"/>
            <a:ext cx="5356800" cy="3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FAVOR REALIZAR CUESTIONARIO ANTES DE CAPACITACIÓN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/>
          <p:nvPr/>
        </p:nvSpPr>
        <p:spPr>
          <a:xfrm flipH="1">
            <a:off x="0" y="-35502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8515" l="0" r="0" t="0"/>
            </a:stretch>
          </a:blipFill>
          <a:ln>
            <a:noFill/>
          </a:ln>
        </p:spPr>
      </p:sp>
      <p:sp>
        <p:nvSpPr>
          <p:cNvPr id="106" name="Google Shape;106;p2"/>
          <p:cNvSpPr txBox="1"/>
          <p:nvPr/>
        </p:nvSpPr>
        <p:spPr>
          <a:xfrm>
            <a:off x="1962146" y="342900"/>
            <a:ext cx="10534654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1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6000" u="none" cap="none" strike="noStrike">
                <a:solidFill>
                  <a:srgbClr val="25282A"/>
                </a:solidFill>
                <a:latin typeface="Arial"/>
                <a:ea typeface="Arial"/>
                <a:cs typeface="Arial"/>
                <a:sym typeface="Arial"/>
              </a:rPr>
              <a:t>PARTICIPACIÓN SOCIAL EN SALUD</a:t>
            </a:r>
            <a:endParaRPr b="0" i="0" sz="5600" u="none" cap="none" strike="noStrike">
              <a:solidFill>
                <a:srgbClr val="3868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" name="Google Shape;107;p2"/>
          <p:cNvGrpSpPr/>
          <p:nvPr/>
        </p:nvGrpSpPr>
        <p:grpSpPr>
          <a:xfrm>
            <a:off x="8000999" y="2858133"/>
            <a:ext cx="9597395" cy="5219067"/>
            <a:chOff x="0" y="-9525"/>
            <a:chExt cx="2783605" cy="557004"/>
          </a:xfrm>
        </p:grpSpPr>
        <p:sp>
          <p:nvSpPr>
            <p:cNvPr id="108" name="Google Shape;108;p2"/>
            <p:cNvSpPr/>
            <p:nvPr/>
          </p:nvSpPr>
          <p:spPr>
            <a:xfrm>
              <a:off x="0" y="28815"/>
              <a:ext cx="2783605" cy="518664"/>
            </a:xfrm>
            <a:custGeom>
              <a:rect b="b" l="l" r="r" t="t"/>
              <a:pathLst>
                <a:path extrusionOk="0" h="547479" w="2783605">
                  <a:moveTo>
                    <a:pt x="31498" y="0"/>
                  </a:moveTo>
                  <a:lnTo>
                    <a:pt x="2752107" y="0"/>
                  </a:lnTo>
                  <a:cubicBezTo>
                    <a:pt x="2760461" y="0"/>
                    <a:pt x="2768472" y="3319"/>
                    <a:pt x="2774379" y="9226"/>
                  </a:cubicBezTo>
                  <a:cubicBezTo>
                    <a:pt x="2780286" y="15133"/>
                    <a:pt x="2783605" y="23144"/>
                    <a:pt x="2783605" y="31498"/>
                  </a:cubicBezTo>
                  <a:lnTo>
                    <a:pt x="2783605" y="515981"/>
                  </a:lnTo>
                  <a:cubicBezTo>
                    <a:pt x="2783605" y="524334"/>
                    <a:pt x="2780286" y="532346"/>
                    <a:pt x="2774379" y="538253"/>
                  </a:cubicBezTo>
                  <a:cubicBezTo>
                    <a:pt x="2768472" y="544160"/>
                    <a:pt x="2760461" y="547479"/>
                    <a:pt x="2752107" y="547479"/>
                  </a:cubicBezTo>
                  <a:lnTo>
                    <a:pt x="31498" y="547479"/>
                  </a:lnTo>
                  <a:cubicBezTo>
                    <a:pt x="23144" y="547479"/>
                    <a:pt x="15133" y="544160"/>
                    <a:pt x="9226" y="538253"/>
                  </a:cubicBezTo>
                  <a:cubicBezTo>
                    <a:pt x="3319" y="532346"/>
                    <a:pt x="0" y="524334"/>
                    <a:pt x="0" y="515981"/>
                  </a:cubicBezTo>
                  <a:lnTo>
                    <a:pt x="0" y="31498"/>
                  </a:lnTo>
                  <a:cubicBezTo>
                    <a:pt x="0" y="23144"/>
                    <a:pt x="3319" y="15133"/>
                    <a:pt x="9226" y="9226"/>
                  </a:cubicBezTo>
                  <a:cubicBezTo>
                    <a:pt x="15133" y="3319"/>
                    <a:pt x="23144" y="0"/>
                    <a:pt x="31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4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 el derecho a una significativa participación en la toma de decisiones acerca de su salud, la política y la planificación, la atención y el tratamiento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9525"/>
              <a:ext cx="2783605" cy="557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just">
                <a:lnSpc>
                  <a:spcPct val="183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La educación de la participación social — MUxED" id="110" name="Google Shape;11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4393" y="2705099"/>
            <a:ext cx="5372101" cy="5372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3F3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/>
          <p:nvPr/>
        </p:nvSpPr>
        <p:spPr>
          <a:xfrm>
            <a:off x="1028700" y="7111792"/>
            <a:ext cx="4291707" cy="2685540"/>
          </a:xfrm>
          <a:custGeom>
            <a:rect b="b" l="l" r="r" t="t"/>
            <a:pathLst>
              <a:path extrusionOk="0" h="2685540" w="4291707">
                <a:moveTo>
                  <a:pt x="0" y="0"/>
                </a:moveTo>
                <a:lnTo>
                  <a:pt x="4291707" y="0"/>
                </a:lnTo>
                <a:lnTo>
                  <a:pt x="4291707" y="2685540"/>
                </a:lnTo>
                <a:lnTo>
                  <a:pt x="0" y="2685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3"/>
          <p:cNvSpPr/>
          <p:nvPr/>
        </p:nvSpPr>
        <p:spPr>
          <a:xfrm flipH="1" rot="10800000">
            <a:off x="0" y="-2"/>
            <a:ext cx="18287999" cy="10287001"/>
          </a:xfrm>
          <a:custGeom>
            <a:rect b="b" l="l" r="r" t="t"/>
            <a:pathLst>
              <a:path extrusionOk="0" h="19503499" w="18090171">
                <a:moveTo>
                  <a:pt x="0" y="19503499"/>
                </a:moveTo>
                <a:lnTo>
                  <a:pt x="18090171" y="19503499"/>
                </a:lnTo>
                <a:lnTo>
                  <a:pt x="18090171" y="0"/>
                </a:lnTo>
                <a:lnTo>
                  <a:pt x="0" y="0"/>
                </a:lnTo>
                <a:lnTo>
                  <a:pt x="0" y="1950349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836" l="0" r="0" t="-10836"/>
            </a:stretch>
          </a:blipFill>
          <a:ln>
            <a:noFill/>
          </a:ln>
        </p:spPr>
      </p:sp>
      <p:sp>
        <p:nvSpPr>
          <p:cNvPr id="117" name="Google Shape;117;p3"/>
          <p:cNvSpPr txBox="1"/>
          <p:nvPr/>
        </p:nvSpPr>
        <p:spPr>
          <a:xfrm>
            <a:off x="2791869" y="2285129"/>
            <a:ext cx="12704263" cy="842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1037168" y="2095500"/>
            <a:ext cx="13059900" cy="75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Ley estatutaria 1757 2015: La presente ley tiene como objeto garantizar el derecho fundamental a la salud, </a:t>
            </a:r>
            <a:r>
              <a:rPr lang="es-MX" sz="3000">
                <a:solidFill>
                  <a:srgbClr val="FFFFFF"/>
                </a:solidFill>
              </a:rPr>
              <a:t>regular</a:t>
            </a:r>
            <a:r>
              <a:rPr b="0" i="0" lang="es-MX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y establecer sus mecanismos de protección.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Comprende el acceso a los servicios de salud de manera oportuna , eficaz y con calidad para la preservación , el mejoramiento y la promoción de la salud.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Resolución 2063 de 2017: La presente resolución tiene como objeto adoptar la política de participación social en salud , que hace parte integral de este acto administrativo y aplica a los integrantes del sistema de salud , en el marco de sus competencias y funciones.</a:t>
            </a:r>
            <a:endParaRPr b="0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152400" y="80028"/>
            <a:ext cx="2991804" cy="1951417"/>
          </a:xfrm>
          <a:custGeom>
            <a:rect b="b" l="l" r="r" t="t"/>
            <a:pathLst>
              <a:path extrusionOk="0" h="2097720" w="3352323">
                <a:moveTo>
                  <a:pt x="0" y="0"/>
                </a:moveTo>
                <a:lnTo>
                  <a:pt x="3352323" y="0"/>
                </a:lnTo>
                <a:lnTo>
                  <a:pt x="3352323" y="2097720"/>
                </a:lnTo>
                <a:lnTo>
                  <a:pt x="0" y="2097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descr="Página 2 | Imágenes de Participacion Ciudadana - Descarga gratuita en  Freepik" id="120" name="Google Shape;12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37201" y="1040543"/>
            <a:ext cx="3429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rección de Aseguramiento" id="121" name="Google Shape;121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140153" y="5143500"/>
            <a:ext cx="3843047" cy="259037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 txBox="1"/>
          <p:nvPr/>
        </p:nvSpPr>
        <p:spPr>
          <a:xfrm>
            <a:off x="4724400" y="529742"/>
            <a:ext cx="7543800" cy="846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1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NORMATIVIDAD</a:t>
            </a:r>
            <a:endParaRPr b="0" i="0" sz="5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/>
          <p:nvPr/>
        </p:nvSpPr>
        <p:spPr>
          <a:xfrm flipH="1">
            <a:off x="0" y="-35502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8515" l="0" r="0" t="0"/>
            </a:stretch>
          </a:blipFill>
          <a:ln>
            <a:noFill/>
          </a:ln>
        </p:spPr>
      </p:sp>
      <p:grpSp>
        <p:nvGrpSpPr>
          <p:cNvPr id="128" name="Google Shape;128;p4"/>
          <p:cNvGrpSpPr/>
          <p:nvPr/>
        </p:nvGrpSpPr>
        <p:grpSpPr>
          <a:xfrm>
            <a:off x="5715000" y="1921197"/>
            <a:ext cx="11883395" cy="5736903"/>
            <a:chOff x="0" y="-9525"/>
            <a:chExt cx="2783605" cy="557004"/>
          </a:xfrm>
        </p:grpSpPr>
        <p:sp>
          <p:nvSpPr>
            <p:cNvPr id="129" name="Google Shape;129;p4"/>
            <p:cNvSpPr/>
            <p:nvPr/>
          </p:nvSpPr>
          <p:spPr>
            <a:xfrm>
              <a:off x="0" y="0"/>
              <a:ext cx="2783605" cy="547479"/>
            </a:xfrm>
            <a:custGeom>
              <a:rect b="b" l="l" r="r" t="t"/>
              <a:pathLst>
                <a:path extrusionOk="0" h="547479" w="2783605">
                  <a:moveTo>
                    <a:pt x="31498" y="0"/>
                  </a:moveTo>
                  <a:lnTo>
                    <a:pt x="2752107" y="0"/>
                  </a:lnTo>
                  <a:cubicBezTo>
                    <a:pt x="2760461" y="0"/>
                    <a:pt x="2768472" y="3319"/>
                    <a:pt x="2774379" y="9226"/>
                  </a:cubicBezTo>
                  <a:cubicBezTo>
                    <a:pt x="2780286" y="15133"/>
                    <a:pt x="2783605" y="23144"/>
                    <a:pt x="2783605" y="31498"/>
                  </a:cubicBezTo>
                  <a:lnTo>
                    <a:pt x="2783605" y="515981"/>
                  </a:lnTo>
                  <a:cubicBezTo>
                    <a:pt x="2783605" y="524334"/>
                    <a:pt x="2780286" y="532346"/>
                    <a:pt x="2774379" y="538253"/>
                  </a:cubicBezTo>
                  <a:cubicBezTo>
                    <a:pt x="2768472" y="544160"/>
                    <a:pt x="2760461" y="547479"/>
                    <a:pt x="2752107" y="547479"/>
                  </a:cubicBezTo>
                  <a:lnTo>
                    <a:pt x="31498" y="547479"/>
                  </a:lnTo>
                  <a:cubicBezTo>
                    <a:pt x="23144" y="547479"/>
                    <a:pt x="15133" y="544160"/>
                    <a:pt x="9226" y="538253"/>
                  </a:cubicBezTo>
                  <a:cubicBezTo>
                    <a:pt x="3319" y="532346"/>
                    <a:pt x="0" y="524334"/>
                    <a:pt x="0" y="515981"/>
                  </a:cubicBezTo>
                  <a:lnTo>
                    <a:pt x="0" y="31498"/>
                  </a:lnTo>
                  <a:cubicBezTo>
                    <a:pt x="0" y="23144"/>
                    <a:pt x="3319" y="15133"/>
                    <a:pt x="9226" y="9226"/>
                  </a:cubicBezTo>
                  <a:cubicBezTo>
                    <a:pt x="15133" y="3319"/>
                    <a:pt x="23144" y="0"/>
                    <a:pt x="31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4"/>
            <p:cNvSpPr txBox="1"/>
            <p:nvPr/>
          </p:nvSpPr>
          <p:spPr>
            <a:xfrm>
              <a:off x="0" y="-9525"/>
              <a:ext cx="2783605" cy="557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just">
                <a:lnSpc>
                  <a:spcPct val="183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4"/>
          <p:cNvSpPr txBox="1"/>
          <p:nvPr/>
        </p:nvSpPr>
        <p:spPr>
          <a:xfrm>
            <a:off x="1007437" y="3695700"/>
            <a:ext cx="4291979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1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6000" u="none" cap="none" strike="noStrike">
                <a:solidFill>
                  <a:srgbClr val="25282A"/>
                </a:solidFill>
                <a:latin typeface="Arial"/>
                <a:ea typeface="Arial"/>
                <a:cs typeface="Arial"/>
                <a:sym typeface="Arial"/>
              </a:rPr>
              <a:t>OBJETIVO GENERAL </a:t>
            </a:r>
            <a:endParaRPr b="0" i="0" sz="5600" u="none" cap="none" strike="noStrike">
              <a:solidFill>
                <a:srgbClr val="3868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6243650" y="2494600"/>
            <a:ext cx="106338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4800" u="none" cap="none" strike="noStrike">
                <a:solidFill>
                  <a:srgbClr val="25282A"/>
                </a:solidFill>
                <a:latin typeface="Calibri"/>
                <a:ea typeface="Calibri"/>
                <a:cs typeface="Calibri"/>
                <a:sym typeface="Calibri"/>
              </a:rPr>
              <a:t>Desarrollar las directrices documentadas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4800" u="none" cap="none" strike="noStrike">
                <a:solidFill>
                  <a:srgbClr val="25282A"/>
                </a:solidFill>
                <a:latin typeface="Calibri"/>
                <a:ea typeface="Calibri"/>
                <a:cs typeface="Calibri"/>
                <a:sym typeface="Calibri"/>
              </a:rPr>
              <a:t>en la RESOLUCIÓN 2063 DE 2017; con el fin de garantizar los derechos de la ciudadanía y toda la población que ingresa y son atendidos en nuestra institución</a:t>
            </a:r>
            <a:endParaRPr b="0" i="0" sz="4800" u="none" cap="none" strike="noStrike">
              <a:solidFill>
                <a:srgbClr val="2528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4"/>
          <p:cNvGrpSpPr/>
          <p:nvPr/>
        </p:nvGrpSpPr>
        <p:grpSpPr>
          <a:xfrm>
            <a:off x="933450" y="622708"/>
            <a:ext cx="678634" cy="678634"/>
            <a:chOff x="1" y="1"/>
            <a:chExt cx="904845" cy="904845"/>
          </a:xfrm>
        </p:grpSpPr>
        <p:sp>
          <p:nvSpPr>
            <p:cNvPr id="134" name="Google Shape;134;p4"/>
            <p:cNvSpPr/>
            <p:nvPr/>
          </p:nvSpPr>
          <p:spPr>
            <a:xfrm rot="8100000">
              <a:off x="132512" y="132512"/>
              <a:ext cx="639822" cy="639822"/>
            </a:xfrm>
            <a:custGeom>
              <a:rect b="b" l="l" r="r" t="t"/>
              <a:pathLst>
                <a:path extrusionOk="0" h="639822" w="639822">
                  <a:moveTo>
                    <a:pt x="0" y="0"/>
                  </a:moveTo>
                  <a:lnTo>
                    <a:pt x="639822" y="0"/>
                  </a:lnTo>
                  <a:lnTo>
                    <a:pt x="639822" y="639822"/>
                  </a:lnTo>
                  <a:lnTo>
                    <a:pt x="0" y="63982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5" name="Google Shape;135;p4"/>
            <p:cNvSpPr/>
            <p:nvPr/>
          </p:nvSpPr>
          <p:spPr>
            <a:xfrm>
              <a:off x="237172" y="237172"/>
              <a:ext cx="430501" cy="430501"/>
            </a:xfrm>
            <a:custGeom>
              <a:rect b="b" l="l" r="r" t="t"/>
              <a:pathLst>
                <a:path extrusionOk="0" h="430501" w="430501">
                  <a:moveTo>
                    <a:pt x="0" y="0"/>
                  </a:moveTo>
                  <a:lnTo>
                    <a:pt x="430501" y="0"/>
                  </a:lnTo>
                  <a:lnTo>
                    <a:pt x="430501" y="430501"/>
                  </a:lnTo>
                  <a:lnTo>
                    <a:pt x="0" y="430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36" name="Google Shape;136;p4"/>
          <p:cNvSpPr/>
          <p:nvPr/>
        </p:nvSpPr>
        <p:spPr>
          <a:xfrm>
            <a:off x="2102927" y="8245068"/>
            <a:ext cx="2480641" cy="1552264"/>
          </a:xfrm>
          <a:custGeom>
            <a:rect b="b" l="l" r="r" t="t"/>
            <a:pathLst>
              <a:path extrusionOk="0" h="1552264" w="2480641">
                <a:moveTo>
                  <a:pt x="0" y="0"/>
                </a:moveTo>
                <a:lnTo>
                  <a:pt x="2480641" y="0"/>
                </a:lnTo>
                <a:lnTo>
                  <a:pt x="2480641" y="1552264"/>
                </a:lnTo>
                <a:lnTo>
                  <a:pt x="0" y="15522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6896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/>
          <p:nvPr/>
        </p:nvSpPr>
        <p:spPr>
          <a:xfrm>
            <a:off x="793755" y="6329381"/>
            <a:ext cx="1280900" cy="1083962"/>
          </a:xfrm>
          <a:custGeom>
            <a:rect b="b" l="l" r="r" t="t"/>
            <a:pathLst>
              <a:path extrusionOk="0" h="1083962" w="1280900">
                <a:moveTo>
                  <a:pt x="0" y="0"/>
                </a:moveTo>
                <a:lnTo>
                  <a:pt x="1280900" y="0"/>
                </a:lnTo>
                <a:lnTo>
                  <a:pt x="1280900" y="1083961"/>
                </a:lnTo>
                <a:lnTo>
                  <a:pt x="0" y="1083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5"/>
          <p:cNvSpPr txBox="1"/>
          <p:nvPr/>
        </p:nvSpPr>
        <p:spPr>
          <a:xfrm>
            <a:off x="3863055" y="873533"/>
            <a:ext cx="6262940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1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6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OBJETIVOS ESPECÍFICOS</a:t>
            </a:r>
            <a:endParaRPr b="0" i="0" sz="5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3168650" y="3331132"/>
            <a:ext cx="7651800" cy="59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5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• Incentivar la participación social para impulsar el autocuidado, los derechos a la salud de los pacientes para mejorar los niveles de satisfacción.</a:t>
            </a:r>
            <a:endParaRPr sz="2100"/>
          </a:p>
          <a:p>
            <a:pPr indent="0" lvl="0" marL="0" marR="0" rtl="0" algn="ctr">
              <a:lnSpc>
                <a:spcPct val="11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• Dar cumplimiento a la Resolución 2063 de2017 el Ministerio de Salud.</a:t>
            </a:r>
            <a:endParaRPr b="0" i="0" sz="33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" name="Google Shape;144;p5"/>
          <p:cNvGrpSpPr/>
          <p:nvPr/>
        </p:nvGrpSpPr>
        <p:grpSpPr>
          <a:xfrm>
            <a:off x="933450" y="622708"/>
            <a:ext cx="678634" cy="678634"/>
            <a:chOff x="1" y="1"/>
            <a:chExt cx="904845" cy="904845"/>
          </a:xfrm>
        </p:grpSpPr>
        <p:sp>
          <p:nvSpPr>
            <p:cNvPr id="145" name="Google Shape;145;p5"/>
            <p:cNvSpPr/>
            <p:nvPr/>
          </p:nvSpPr>
          <p:spPr>
            <a:xfrm rot="8100000">
              <a:off x="132512" y="132512"/>
              <a:ext cx="639822" cy="639822"/>
            </a:xfrm>
            <a:custGeom>
              <a:rect b="b" l="l" r="r" t="t"/>
              <a:pathLst>
                <a:path extrusionOk="0" h="639822" w="639822">
                  <a:moveTo>
                    <a:pt x="0" y="0"/>
                  </a:moveTo>
                  <a:lnTo>
                    <a:pt x="639822" y="0"/>
                  </a:lnTo>
                  <a:lnTo>
                    <a:pt x="639822" y="639822"/>
                  </a:lnTo>
                  <a:lnTo>
                    <a:pt x="0" y="63982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6" name="Google Shape;146;p5"/>
            <p:cNvSpPr/>
            <p:nvPr/>
          </p:nvSpPr>
          <p:spPr>
            <a:xfrm>
              <a:off x="237172" y="237172"/>
              <a:ext cx="430501" cy="430501"/>
            </a:xfrm>
            <a:custGeom>
              <a:rect b="b" l="l" r="r" t="t"/>
              <a:pathLst>
                <a:path extrusionOk="0" h="430501" w="430501">
                  <a:moveTo>
                    <a:pt x="0" y="0"/>
                  </a:moveTo>
                  <a:lnTo>
                    <a:pt x="430501" y="0"/>
                  </a:lnTo>
                  <a:lnTo>
                    <a:pt x="430501" y="430501"/>
                  </a:lnTo>
                  <a:lnTo>
                    <a:pt x="0" y="430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pic>
        <p:nvPicPr>
          <p:cNvPr descr="Imágenes de Participacion Ciudadana - Descarga gratuita en Freepik" id="147" name="Google Shape;14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914395" y="2694091"/>
            <a:ext cx="4898818" cy="4898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6896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 txBox="1"/>
          <p:nvPr/>
        </p:nvSpPr>
        <p:spPr>
          <a:xfrm>
            <a:off x="1625939" y="990861"/>
            <a:ext cx="15116680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5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POLÍTICA DE PARTICIPACIÓN SOCIAL EN SALUD PPSS</a:t>
            </a:r>
            <a:endParaRPr b="0" i="0" sz="5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 txBox="1"/>
          <p:nvPr/>
        </p:nvSpPr>
        <p:spPr>
          <a:xfrm>
            <a:off x="1295400" y="3467100"/>
            <a:ext cx="14017648" cy="5186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8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 Unidad Cardiovascular Conta y Pérez IPS , una vez conoce la Resolución 2063 de 2017 del Ministerio de Salud, define realizar la adopción de la Política de Participación Social en Salud, PPSS. La Resolución aplica a los actores del sector salud.</a:t>
            </a:r>
            <a:endParaRPr/>
          </a:p>
          <a:p>
            <a:pPr indent="0" lvl="0" marL="0" marR="0" rtl="0" algn="ctr">
              <a:lnSpc>
                <a:spcPct val="12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8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Unidad Cardiovascular Conta y Pérez  IPS como una entidad que presta servicios de salud dará cumplimiento a los lineamientos del Ministerio de Salud, frente a la política de participación social fomentando el impulso del autocuidado, los derechos a la salud de los pacientes para mejorar los niveles de satisfacción de toda la población que ingresa y son atendidos en nuestra institución.</a:t>
            </a:r>
            <a:endParaRPr b="0" i="0" sz="28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13639800" y="2089584"/>
            <a:ext cx="898633" cy="1188096"/>
          </a:xfrm>
          <a:custGeom>
            <a:rect b="b" l="l" r="r" t="t"/>
            <a:pathLst>
              <a:path extrusionOk="0" h="1188096" w="898633">
                <a:moveTo>
                  <a:pt x="0" y="0"/>
                </a:moveTo>
                <a:lnTo>
                  <a:pt x="898632" y="0"/>
                </a:lnTo>
                <a:lnTo>
                  <a:pt x="898632" y="1188096"/>
                </a:lnTo>
                <a:lnTo>
                  <a:pt x="0" y="11880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5" name="Google Shape;155;p6"/>
          <p:cNvGrpSpPr/>
          <p:nvPr/>
        </p:nvGrpSpPr>
        <p:grpSpPr>
          <a:xfrm>
            <a:off x="933450" y="622708"/>
            <a:ext cx="678634" cy="678634"/>
            <a:chOff x="1" y="1"/>
            <a:chExt cx="904845" cy="904845"/>
          </a:xfrm>
        </p:grpSpPr>
        <p:sp>
          <p:nvSpPr>
            <p:cNvPr id="156" name="Google Shape;156;p6"/>
            <p:cNvSpPr/>
            <p:nvPr/>
          </p:nvSpPr>
          <p:spPr>
            <a:xfrm rot="8100000">
              <a:off x="132512" y="132512"/>
              <a:ext cx="639822" cy="639822"/>
            </a:xfrm>
            <a:custGeom>
              <a:rect b="b" l="l" r="r" t="t"/>
              <a:pathLst>
                <a:path extrusionOk="0" h="639822" w="639822">
                  <a:moveTo>
                    <a:pt x="0" y="0"/>
                  </a:moveTo>
                  <a:lnTo>
                    <a:pt x="639822" y="0"/>
                  </a:lnTo>
                  <a:lnTo>
                    <a:pt x="639822" y="639822"/>
                  </a:lnTo>
                  <a:lnTo>
                    <a:pt x="0" y="63982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7" name="Google Shape;157;p6"/>
            <p:cNvSpPr/>
            <p:nvPr/>
          </p:nvSpPr>
          <p:spPr>
            <a:xfrm>
              <a:off x="237172" y="237172"/>
              <a:ext cx="430501" cy="430501"/>
            </a:xfrm>
            <a:custGeom>
              <a:rect b="b" l="l" r="r" t="t"/>
              <a:pathLst>
                <a:path extrusionOk="0" h="430501" w="430501">
                  <a:moveTo>
                    <a:pt x="0" y="0"/>
                  </a:moveTo>
                  <a:lnTo>
                    <a:pt x="430501" y="0"/>
                  </a:lnTo>
                  <a:lnTo>
                    <a:pt x="430501" y="430501"/>
                  </a:lnTo>
                  <a:lnTo>
                    <a:pt x="0" y="430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58" name="Google Shape;158;p6"/>
          <p:cNvSpPr/>
          <p:nvPr/>
        </p:nvSpPr>
        <p:spPr>
          <a:xfrm>
            <a:off x="15313048" y="8569721"/>
            <a:ext cx="2200808" cy="1377158"/>
          </a:xfrm>
          <a:custGeom>
            <a:rect b="b" l="l" r="r" t="t"/>
            <a:pathLst>
              <a:path extrusionOk="0" h="1377158" w="2200808">
                <a:moveTo>
                  <a:pt x="0" y="0"/>
                </a:moveTo>
                <a:lnTo>
                  <a:pt x="2200808" y="0"/>
                </a:lnTo>
                <a:lnTo>
                  <a:pt x="2200808" y="1377158"/>
                </a:lnTo>
                <a:lnTo>
                  <a:pt x="0" y="13771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/>
          <p:nvPr/>
        </p:nvSpPr>
        <p:spPr>
          <a:xfrm flipH="1" rot="10800000">
            <a:off x="0" y="-2"/>
            <a:ext cx="18287999" cy="10287001"/>
          </a:xfrm>
          <a:custGeom>
            <a:rect b="b" l="l" r="r" t="t"/>
            <a:pathLst>
              <a:path extrusionOk="0" h="19503499" w="18090171">
                <a:moveTo>
                  <a:pt x="0" y="19503499"/>
                </a:moveTo>
                <a:lnTo>
                  <a:pt x="18090171" y="19503499"/>
                </a:lnTo>
                <a:lnTo>
                  <a:pt x="18090171" y="0"/>
                </a:lnTo>
                <a:lnTo>
                  <a:pt x="0" y="0"/>
                </a:lnTo>
                <a:lnTo>
                  <a:pt x="0" y="1950349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36" l="0" r="0" t="-10836"/>
            </a:stretch>
          </a:blipFill>
          <a:ln>
            <a:noFill/>
          </a:ln>
        </p:spPr>
      </p:sp>
      <p:pic>
        <p:nvPicPr>
          <p:cNvPr id="164" name="Google Shape;164;p7"/>
          <p:cNvPicPr preferRelativeResize="0"/>
          <p:nvPr/>
        </p:nvPicPr>
        <p:blipFill rotWithShape="1">
          <a:blip r:embed="rId4">
            <a:alphaModFix/>
          </a:blip>
          <a:srcRect b="10889" l="32148" r="33547" t="34872"/>
          <a:stretch/>
        </p:blipFill>
        <p:spPr>
          <a:xfrm>
            <a:off x="5122333" y="2196918"/>
            <a:ext cx="7543800" cy="7454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7"/>
          <p:cNvSpPr txBox="1"/>
          <p:nvPr/>
        </p:nvSpPr>
        <p:spPr>
          <a:xfrm>
            <a:off x="4779433" y="605803"/>
            <a:ext cx="8229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EJES </a:t>
            </a:r>
            <a:r>
              <a:rPr lang="es-MX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ESTRATÉGICOS</a:t>
            </a:r>
            <a:r>
              <a:rPr b="0" i="0" lang="es-MX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4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d9a63024d3_0_7"/>
          <p:cNvSpPr/>
          <p:nvPr/>
        </p:nvSpPr>
        <p:spPr>
          <a:xfrm flipH="1" rot="10800000">
            <a:off x="0" y="-1097"/>
            <a:ext cx="18271073" cy="10288096"/>
          </a:xfrm>
          <a:custGeom>
            <a:rect b="b" l="l" r="r" t="t"/>
            <a:pathLst>
              <a:path extrusionOk="0" h="19503499" w="18090171">
                <a:moveTo>
                  <a:pt x="0" y="19503499"/>
                </a:moveTo>
                <a:lnTo>
                  <a:pt x="18090171" y="19503499"/>
                </a:lnTo>
                <a:lnTo>
                  <a:pt x="18090171" y="0"/>
                </a:lnTo>
                <a:lnTo>
                  <a:pt x="0" y="0"/>
                </a:lnTo>
                <a:lnTo>
                  <a:pt x="0" y="1950349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39" l="0" r="0" t="-10839"/>
            </a:stretch>
          </a:blipFill>
          <a:ln>
            <a:noFill/>
          </a:ln>
        </p:spPr>
      </p:sp>
      <p:pic>
        <p:nvPicPr>
          <p:cNvPr id="171" name="Google Shape;171;g2d9a63024d3_0_7"/>
          <p:cNvPicPr preferRelativeResize="0"/>
          <p:nvPr/>
        </p:nvPicPr>
        <p:blipFill rotWithShape="1">
          <a:blip r:embed="rId4">
            <a:alphaModFix/>
          </a:blip>
          <a:srcRect b="9795" l="8174" r="10893" t="33514"/>
          <a:stretch/>
        </p:blipFill>
        <p:spPr>
          <a:xfrm>
            <a:off x="307425" y="992025"/>
            <a:ext cx="17637476" cy="772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Danny Barriga</dc:creator>
</cp:coreProperties>
</file>